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61" r:id="rId4"/>
    <p:sldId id="262" r:id="rId5"/>
    <p:sldId id="263" r:id="rId6"/>
    <p:sldId id="265" r:id="rId7"/>
    <p:sldId id="276" r:id="rId8"/>
    <p:sldId id="277" r:id="rId9"/>
    <p:sldId id="280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20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F19CF0F-FE84-41C1-96BE-AFCE8EDCF7E7}" type="datetime1">
              <a:rPr lang="it-IT" smtClean="0"/>
              <a:t>08/03/2021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D6A457-BAEA-4E6D-A15D-8D6DCD4C9DB9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it-IT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A92B49-FA85-4F9E-B102-234E7EF85F2C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F3EB45-32D5-4D7C-93A3-84F945274221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>
              <a:defRPr spc="-90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C653E-74E8-4F89-97D9-B440200138A5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D45C96-E752-4040-80BB-B0A44CBB60C2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52D56E-B6D7-4F3F-B351-5BC0B1216A0B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5F8839-FE7D-48EF-9781-16394B48351B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BDC13-F61C-415B-88CE-B1454B2A208D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807F5A-F92B-4EFE-96E2-A93595D0B04A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C7375-12DA-484E-83E7-1185BB3BFE68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77D7D3-C744-4B50-BCDD-076F35FDE38D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C6A077-42D7-4EDC-847C-99E2179FD02E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0222BB5B-7C6C-4837-B21E-9F421EEC5720}" type="datetime1">
              <a:rPr lang="it-IT" noProof="0" smtClean="0"/>
              <a:t>08/03/2021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 dirty="0" smtClean="0"/>
              <a:t>Aggiungere un 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54331" y="330925"/>
            <a:ext cx="9144000" cy="992776"/>
          </a:xfrm>
          <a:solidFill>
            <a:srgbClr val="FFC000"/>
          </a:solidFill>
          <a:ln>
            <a:solidFill>
              <a:srgbClr val="C00000"/>
            </a:solidFill>
          </a:ln>
        </p:spPr>
        <p:txBody>
          <a:bodyPr rtlCol="0">
            <a:normAutofit fontScale="90000"/>
          </a:bodyPr>
          <a:lstStyle/>
          <a:p>
            <a:pPr rtl="0"/>
            <a:r>
              <a:rPr lang="it-IT" dirty="0" smtClean="0">
                <a:solidFill>
                  <a:srgbClr val="FF0000"/>
                </a:solidFill>
              </a:rPr>
              <a:t>Giovedì Santo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37509" y="5033554"/>
            <a:ext cx="9018812" cy="534406"/>
          </a:xfrm>
        </p:spPr>
        <p:txBody>
          <a:bodyPr rtlCol="0">
            <a:normAutofit/>
          </a:bodyPr>
          <a:lstStyle/>
          <a:p>
            <a:pPr rtl="0"/>
            <a:r>
              <a:rPr lang="it-IT" dirty="0" smtClean="0"/>
              <a:t>I canti della messa in </a:t>
            </a:r>
            <a:r>
              <a:rPr lang="it-IT" dirty="0" err="1" smtClean="0"/>
              <a:t>Coena</a:t>
            </a:r>
            <a:r>
              <a:rPr lang="it-IT" dirty="0" smtClean="0"/>
              <a:t> Domini </a:t>
            </a:r>
            <a:endParaRPr lang="it-IT" dirty="0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1642655" y="5801270"/>
            <a:ext cx="9144000" cy="7013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24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</a:t>
            </a:r>
            <a:r>
              <a:rPr lang="it-IT" dirty="0" smtClean="0"/>
              <a:t>on Antonio Parisi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44" y="1450277"/>
            <a:ext cx="2387917" cy="29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97279" y="252548"/>
            <a:ext cx="10190299" cy="1001486"/>
          </a:xfrm>
          <a:solidFill>
            <a:srgbClr val="FFFF00">
              <a:alpha val="80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Feste Pasquali </a:t>
            </a:r>
            <a:br>
              <a:rPr lang="it-IT" sz="3200" b="1" dirty="0" smtClean="0">
                <a:solidFill>
                  <a:srgbClr val="FF0000"/>
                </a:solidFill>
              </a:rPr>
            </a:br>
            <a:r>
              <a:rPr lang="it-IT" sz="1400" b="1" dirty="0" smtClean="0">
                <a:solidFill>
                  <a:srgbClr val="FF0000"/>
                </a:solidFill>
              </a:rPr>
              <a:t>LETTERA CIRCOLARE SULLA </a:t>
            </a:r>
            <a:r>
              <a:rPr lang="it-IT" sz="1400" b="1" dirty="0">
                <a:solidFill>
                  <a:srgbClr val="FF0000"/>
                </a:solidFill>
              </a:rPr>
              <a:t>PREPARAZIONE E </a:t>
            </a:r>
            <a:r>
              <a:rPr lang="it-IT" sz="1400" b="1" dirty="0" smtClean="0">
                <a:solidFill>
                  <a:srgbClr val="FF0000"/>
                </a:solidFill>
              </a:rPr>
              <a:t>CELEBRAZIONE </a:t>
            </a:r>
            <a:br>
              <a:rPr lang="it-IT" sz="1400" b="1" dirty="0" smtClean="0">
                <a:solidFill>
                  <a:srgbClr val="FF0000"/>
                </a:solidFill>
              </a:rPr>
            </a:br>
            <a:r>
              <a:rPr lang="it-IT" sz="1600" dirty="0">
                <a:solidFill>
                  <a:srgbClr val="FF0000"/>
                </a:solidFill>
              </a:rPr>
              <a:t>(</a:t>
            </a:r>
            <a:r>
              <a:rPr lang="it-IT" sz="1400" i="1" dirty="0" smtClean="0">
                <a:solidFill>
                  <a:srgbClr val="FF0000"/>
                </a:solidFill>
              </a:rPr>
              <a:t>Congregazione </a:t>
            </a:r>
            <a:r>
              <a:rPr lang="it-IT" sz="1400" i="1" dirty="0">
                <a:solidFill>
                  <a:srgbClr val="FF0000"/>
                </a:solidFill>
              </a:rPr>
              <a:t>per il Culto Divino, in data 16 gennaio </a:t>
            </a:r>
            <a:r>
              <a:rPr lang="it-IT" sz="1400" i="1" dirty="0" smtClean="0">
                <a:solidFill>
                  <a:srgbClr val="FF0000"/>
                </a:solidFill>
              </a:rPr>
              <a:t>1988)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7" name="Segnaposto testo 4"/>
          <p:cNvSpPr txBox="1">
            <a:spLocks/>
          </p:cNvSpPr>
          <p:nvPr/>
        </p:nvSpPr>
        <p:spPr>
          <a:xfrm>
            <a:off x="738345" y="1939909"/>
            <a:ext cx="10549233" cy="2349061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/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egnaposto testo 4"/>
          <p:cNvSpPr>
            <a:spLocks noGrp="1"/>
          </p:cNvSpPr>
          <p:nvPr>
            <p:ph type="body" idx="1"/>
          </p:nvPr>
        </p:nvSpPr>
        <p:spPr>
          <a:xfrm>
            <a:off x="3669472" y="1593669"/>
            <a:ext cx="7555954" cy="4632959"/>
          </a:xfrm>
          <a:solidFill>
            <a:schemeClr val="accent6">
              <a:lumMod val="20000"/>
              <a:lumOff val="80000"/>
              <a:alpha val="80000"/>
            </a:schemeClr>
          </a:solidFill>
          <a:ln w="127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Come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la settimana ha il suo inizio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e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il suo punto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culminante nella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celebrazione della domenica,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contrassegnata dalla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caratteristica pasquale,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così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il culmine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di tutto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l’anno liturgico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rifulge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nella celebrazione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del sacro Triduo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pasquale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della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Passione e Risurrezione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del Signore, </a:t>
            </a: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preparata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nella Quaresima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ed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estesa gioiosamente</a:t>
            </a:r>
          </a:p>
          <a:p>
            <a:pPr algn="ctr"/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per tutto il ciclo dei seguenti cinquanta giorni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(Proemio, 2)</a:t>
            </a:r>
            <a:endParaRPr lang="it-IT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63" y="2903515"/>
            <a:ext cx="3025820" cy="201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1850" y="455023"/>
            <a:ext cx="10515600" cy="948690"/>
          </a:xfrm>
          <a:solidFill>
            <a:srgbClr val="FFFF00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/>
            </a:r>
            <a:br>
              <a:rPr lang="it-IT" b="1" dirty="0"/>
            </a:br>
            <a:r>
              <a:rPr lang="it-IT" sz="4000" b="1" dirty="0" smtClean="0">
                <a:solidFill>
                  <a:srgbClr val="FF0000"/>
                </a:solidFill>
              </a:rPr>
              <a:t>II  LA  SETTIMANA  SANTA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7" name="Segnaposto testo 4"/>
          <p:cNvSpPr txBox="1">
            <a:spLocks noGrp="1"/>
          </p:cNvSpPr>
          <p:nvPr>
            <p:ph type="body" idx="1"/>
          </p:nvPr>
        </p:nvSpPr>
        <p:spPr>
          <a:xfrm>
            <a:off x="831850" y="1915886"/>
            <a:ext cx="10515600" cy="4693920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w="127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Nella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Settimana santa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la Chiesa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celebra i misteri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ella salvezza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portati a compimento</a:t>
            </a:r>
          </a:p>
          <a:p>
            <a:pPr algn="ctr"/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da Cristo negli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ultimi giorni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della sua vita,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a cominciare dal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suo </a:t>
            </a:r>
            <a:r>
              <a:rPr lang="it-IT" dirty="0">
                <a:solidFill>
                  <a:srgbClr val="7030A0"/>
                </a:solidFill>
              </a:rPr>
              <a:t>ingresso messianico</a:t>
            </a:r>
          </a:p>
          <a:p>
            <a:pPr algn="ctr"/>
            <a:r>
              <a:rPr lang="it-IT" dirty="0">
                <a:solidFill>
                  <a:srgbClr val="7030A0"/>
                </a:solidFill>
              </a:rPr>
              <a:t>in Gerusalemme. </a:t>
            </a:r>
            <a:endParaRPr lang="it-IT" dirty="0" smtClean="0">
              <a:solidFill>
                <a:srgbClr val="7030A0"/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Il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tempo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quaresimale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continua fino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al giovedì santo.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Dalla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Messa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vespertina 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«nella Cena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del Signore»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inizia il </a:t>
            </a:r>
            <a:r>
              <a:rPr lang="it-IT" dirty="0">
                <a:solidFill>
                  <a:srgbClr val="7030A0"/>
                </a:solidFill>
              </a:rPr>
              <a:t>Triduo pasquale, </a:t>
            </a:r>
            <a:endParaRPr lang="it-IT" dirty="0" smtClean="0">
              <a:solidFill>
                <a:srgbClr val="7030A0"/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che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continua il venerdì santo 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nella «Passione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del Signore»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e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il sabato santo,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ha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il suo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centro nella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Veglia pasquale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rgbClr val="7030A0"/>
                </a:solidFill>
              </a:rPr>
              <a:t>e </a:t>
            </a:r>
            <a:r>
              <a:rPr lang="it-IT" dirty="0">
                <a:solidFill>
                  <a:srgbClr val="7030A0"/>
                </a:solidFill>
              </a:rPr>
              <a:t>termina ai Vespri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della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domenica di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Risurrezione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it-IT" sz="1700" dirty="0" smtClean="0">
                <a:solidFill>
                  <a:schemeClr val="bg2">
                    <a:lumMod val="10000"/>
                  </a:schemeClr>
                </a:solidFill>
              </a:rPr>
              <a:t>(n. 27)</a:t>
            </a:r>
          </a:p>
        </p:txBody>
      </p:sp>
    </p:spTree>
    <p:extLst>
      <p:ext uri="{BB962C8B-B14F-4D97-AF65-F5344CB8AC3E}">
        <p14:creationId xmlns:p14="http://schemas.microsoft.com/office/powerpoint/2010/main" val="41753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00034" y="260803"/>
            <a:ext cx="10515600" cy="1095103"/>
          </a:xfrm>
          <a:solidFill>
            <a:srgbClr val="FFFF00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3100" b="1" dirty="0">
                <a:solidFill>
                  <a:srgbClr val="FF0000"/>
                </a:solidFill>
              </a:rPr>
              <a:t>III</a:t>
            </a: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sz="4000" b="1" dirty="0">
                <a:solidFill>
                  <a:srgbClr val="FF0000"/>
                </a:solidFill>
              </a:rPr>
              <a:t>IL TRIDUO </a:t>
            </a:r>
            <a:r>
              <a:rPr lang="it-IT" sz="4000" b="1" dirty="0" smtClean="0">
                <a:solidFill>
                  <a:srgbClr val="FF0000"/>
                </a:solidFill>
              </a:rPr>
              <a:t>PASQUALE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1332411" y="1590945"/>
            <a:ext cx="9866811" cy="3111684"/>
          </a:xfrm>
          <a:solidFill>
            <a:schemeClr val="accent6">
              <a:lumMod val="20000"/>
              <a:lumOff val="80000"/>
              <a:alpha val="80000"/>
            </a:schemeClr>
          </a:solidFill>
          <a:ln w="127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La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Chiesa celebra ogni anno i grandi misteri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dell’umana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redenzione </a:t>
            </a: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dalla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Messa vespertina del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giovedì nella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Cena del Signore,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fino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ai Vespri della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domenica di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Risurrezione.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Questo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spazio di tempo è ben chiamato</a:t>
            </a:r>
          </a:p>
          <a:p>
            <a:pPr algn="ctr"/>
            <a:r>
              <a:rPr lang="it-IT" dirty="0">
                <a:solidFill>
                  <a:srgbClr val="C00000"/>
                </a:solidFill>
              </a:rPr>
              <a:t>il </a:t>
            </a:r>
            <a:r>
              <a:rPr lang="it-IT" i="1" dirty="0">
                <a:solidFill>
                  <a:srgbClr val="C00000"/>
                </a:solidFill>
              </a:rPr>
              <a:t>«triduo del crocifisso, del sepolto e del </a:t>
            </a:r>
            <a:r>
              <a:rPr lang="it-IT" i="1" dirty="0" smtClean="0">
                <a:solidFill>
                  <a:srgbClr val="C00000"/>
                </a:solidFill>
              </a:rPr>
              <a:t>risorto »</a:t>
            </a: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            ed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anche Triduo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pasquale          </a:t>
            </a:r>
            <a:r>
              <a:rPr lang="it-IT" sz="1600" dirty="0" smtClean="0">
                <a:solidFill>
                  <a:schemeClr val="bg2">
                    <a:lumMod val="10000"/>
                  </a:schemeClr>
                </a:solidFill>
              </a:rPr>
              <a:t>(n. 38)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16" y="4937668"/>
            <a:ext cx="2038483" cy="152998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055" y="4937668"/>
            <a:ext cx="2351637" cy="17650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830" y="4869100"/>
            <a:ext cx="2543036" cy="1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80000"/>
            </a:srgbClr>
          </a:solidFill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Il canto della settimana santa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152503" y="1925300"/>
            <a:ext cx="8201298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 smtClean="0"/>
              <a:t>Il </a:t>
            </a:r>
            <a:r>
              <a:rPr lang="it-IT" sz="2400" dirty="0"/>
              <a:t>canto del popolo, dei ministri e del sacerdote celebrante</a:t>
            </a:r>
          </a:p>
          <a:p>
            <a:pPr algn="ctr">
              <a:lnSpc>
                <a:spcPct val="150000"/>
              </a:lnSpc>
            </a:pPr>
            <a:r>
              <a:rPr lang="it-IT" sz="2400" dirty="0"/>
              <a:t>riveste una particolare importanza </a:t>
            </a:r>
            <a:endParaRPr lang="it-IT" sz="2400" dirty="0" smtClean="0"/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nella celebrazione della </a:t>
            </a:r>
            <a:r>
              <a:rPr lang="it-IT" sz="2400" dirty="0"/>
              <a:t>Settimana santa </a:t>
            </a:r>
            <a:endParaRPr lang="it-IT" sz="2400" dirty="0" smtClean="0"/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e </a:t>
            </a:r>
            <a:r>
              <a:rPr lang="it-IT" sz="2400" dirty="0"/>
              <a:t>specialmente del </a:t>
            </a:r>
            <a:r>
              <a:rPr lang="it-IT" sz="2400" dirty="0" smtClean="0"/>
              <a:t>Triduo pasquale</a:t>
            </a:r>
            <a:r>
              <a:rPr lang="it-IT" sz="2400" dirty="0"/>
              <a:t>, </a:t>
            </a:r>
            <a:endParaRPr lang="it-IT" sz="2400" dirty="0" smtClean="0"/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perché </a:t>
            </a:r>
            <a:r>
              <a:rPr lang="it-IT" sz="2400" dirty="0"/>
              <a:t>è </a:t>
            </a:r>
            <a:r>
              <a:rPr lang="it-IT" sz="2400" dirty="0">
                <a:solidFill>
                  <a:srgbClr val="C00000"/>
                </a:solidFill>
              </a:rPr>
              <a:t>più consono </a:t>
            </a:r>
            <a:r>
              <a:rPr lang="it-IT" sz="2400" dirty="0"/>
              <a:t>alla solennità di </a:t>
            </a:r>
            <a:r>
              <a:rPr lang="it-IT" sz="2400" dirty="0" smtClean="0"/>
              <a:t>questi giorni 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ed </a:t>
            </a:r>
            <a:r>
              <a:rPr lang="it-IT" sz="2400" dirty="0"/>
              <a:t>anche perché i </a:t>
            </a:r>
            <a:r>
              <a:rPr lang="it-IT" sz="2400" dirty="0">
                <a:solidFill>
                  <a:srgbClr val="C00000"/>
                </a:solidFill>
              </a:rPr>
              <a:t>testi ottengono maggiore forza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              quando </a:t>
            </a:r>
            <a:r>
              <a:rPr lang="it-IT" sz="2400" dirty="0"/>
              <a:t>vengono eseguiti in canto</a:t>
            </a:r>
            <a:r>
              <a:rPr lang="it-IT" sz="2400" dirty="0" smtClean="0"/>
              <a:t>.            </a:t>
            </a:r>
            <a:r>
              <a:rPr lang="it-IT" sz="1600" dirty="0" smtClean="0"/>
              <a:t>(42)</a:t>
            </a:r>
            <a:endParaRPr lang="it-IT" sz="1600" dirty="0">
              <a:solidFill>
                <a:srgbClr val="000000"/>
              </a:solidFill>
            </a:endParaRPr>
          </a:p>
          <a:p>
            <a:pPr algn="ctr"/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2583946"/>
            <a:ext cx="2624975" cy="26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1518" y="273909"/>
            <a:ext cx="10515600" cy="1302341"/>
          </a:xfrm>
          <a:solidFill>
            <a:srgbClr val="FFFF00">
              <a:alpha val="80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IV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LA MESSA VESPERTINA DEL GIOVEDÌ SANTO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NELLA CENA DEL SIGNORE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457302" y="1698171"/>
            <a:ext cx="7959815" cy="5837746"/>
          </a:xfrm>
          <a:solidFill>
            <a:schemeClr val="accent6">
              <a:lumMod val="20000"/>
              <a:lumOff val="80000"/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Tutta </a:t>
            </a:r>
            <a:r>
              <a:rPr lang="it-IT" sz="2800" dirty="0">
                <a:solidFill>
                  <a:schemeClr val="bg2">
                    <a:lumMod val="10000"/>
                  </a:schemeClr>
                </a:solidFill>
              </a:rPr>
              <a:t>l’attenzione dell’anima </a:t>
            </a:r>
            <a:endParaRPr lang="it-IT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deve </a:t>
            </a:r>
            <a:r>
              <a:rPr lang="it-IT" sz="2800" dirty="0">
                <a:solidFill>
                  <a:schemeClr val="bg2">
                    <a:lumMod val="10000"/>
                  </a:schemeClr>
                </a:solidFill>
              </a:rPr>
              <a:t>rivolgersi 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ai misteri </a:t>
            </a:r>
          </a:p>
          <a:p>
            <a:pPr marL="0" indent="0" algn="ctr">
              <a:buNone/>
            </a:pP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che </a:t>
            </a:r>
            <a:r>
              <a:rPr lang="it-IT" sz="2800" dirty="0">
                <a:solidFill>
                  <a:schemeClr val="bg2">
                    <a:lumMod val="10000"/>
                  </a:schemeClr>
                </a:solidFill>
              </a:rPr>
              <a:t>in questa Messa soprattutto vengono ricordati: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chemeClr val="bg2">
                    <a:lumMod val="10000"/>
                  </a:schemeClr>
                </a:solidFill>
              </a:rPr>
              <a:t>cioè </a:t>
            </a:r>
            <a:r>
              <a:rPr lang="it-IT" sz="2800" dirty="0">
                <a:solidFill>
                  <a:srgbClr val="C00000"/>
                </a:solidFill>
              </a:rPr>
              <a:t>l’istituzione dell’Eucaristia</a:t>
            </a:r>
            <a:r>
              <a:rPr lang="it-IT" sz="28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endParaRPr lang="it-IT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C00000"/>
                </a:solidFill>
              </a:rPr>
              <a:t>l’istituzione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smtClean="0">
                <a:solidFill>
                  <a:srgbClr val="C00000"/>
                </a:solidFill>
              </a:rPr>
              <a:t>dell’Ordine </a:t>
            </a:r>
            <a:r>
              <a:rPr lang="it-IT" sz="2800" dirty="0">
                <a:solidFill>
                  <a:srgbClr val="C00000"/>
                </a:solidFill>
              </a:rPr>
              <a:t>sacerdotale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e </a:t>
            </a:r>
            <a:r>
              <a:rPr lang="it-IT" sz="2800" dirty="0">
                <a:solidFill>
                  <a:schemeClr val="bg2">
                    <a:lumMod val="10000"/>
                  </a:schemeClr>
                </a:solidFill>
              </a:rPr>
              <a:t>il comando del Signore </a:t>
            </a:r>
            <a:endParaRPr lang="it-IT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800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ulla </a:t>
            </a:r>
            <a:r>
              <a:rPr lang="it-IT" sz="2800" dirty="0" smtClean="0">
                <a:solidFill>
                  <a:srgbClr val="C00000"/>
                </a:solidFill>
              </a:rPr>
              <a:t>carità </a:t>
            </a:r>
            <a:r>
              <a:rPr lang="it-IT" sz="2800" dirty="0">
                <a:solidFill>
                  <a:srgbClr val="C00000"/>
                </a:solidFill>
              </a:rPr>
              <a:t>fraterna: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             tutto </a:t>
            </a:r>
            <a:r>
              <a:rPr lang="it-IT" sz="2800" dirty="0">
                <a:solidFill>
                  <a:schemeClr val="bg2">
                    <a:lumMod val="10000"/>
                  </a:schemeClr>
                </a:solidFill>
              </a:rPr>
              <a:t>ciò venga spiegato nell’omelia</a:t>
            </a:r>
            <a:r>
              <a:rPr lang="it-IT" sz="2800" dirty="0" smtClean="0">
                <a:solidFill>
                  <a:schemeClr val="bg2">
                    <a:lumMod val="10000"/>
                  </a:schemeClr>
                </a:solidFill>
              </a:rPr>
              <a:t>.        (n. 45)</a:t>
            </a:r>
            <a:endParaRPr lang="it-IT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4293326" y="3788229"/>
            <a:ext cx="539931" cy="1915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Freccia a destra 13"/>
          <p:cNvSpPr/>
          <p:nvPr/>
        </p:nvSpPr>
        <p:spPr>
          <a:xfrm flipV="1">
            <a:off x="4019006" y="4258492"/>
            <a:ext cx="548640" cy="1654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71" y="5322669"/>
            <a:ext cx="566977" cy="2011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58" y="2242723"/>
            <a:ext cx="3163433" cy="23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80000"/>
            </a:srgbClr>
          </a:solidFill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n. 50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152503" y="1584959"/>
            <a:ext cx="8081736" cy="4990012"/>
          </a:xfrm>
          <a:solidFill>
            <a:schemeClr val="accent6">
              <a:lumMod val="20000"/>
              <a:lumOff val="80000"/>
              <a:alpha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Durante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il canto dell’inno </a:t>
            </a:r>
            <a:r>
              <a:rPr lang="it-IT" i="1" dirty="0">
                <a:solidFill>
                  <a:srgbClr val="C00000"/>
                </a:solidFill>
              </a:rPr>
              <a:t>«Gloria a Dio» </a:t>
            </a:r>
            <a:endParaRPr lang="it-IT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si suonano le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campane.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Terminato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il canto,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non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si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suoneranno più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fino alla Veglia pasquale,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secondo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le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consuetudini locali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;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a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meno che la Conferenza episcopale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o l’ordinario del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luogo non stabiliscano diversamente, </a:t>
            </a:r>
            <a:endParaRPr lang="it-IT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econdo l’opportunità. </a:t>
            </a:r>
          </a:p>
          <a:p>
            <a:pPr algn="ctr"/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Durante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questo tempo </a:t>
            </a:r>
            <a:r>
              <a:rPr lang="it-IT" dirty="0">
                <a:solidFill>
                  <a:srgbClr val="C00000"/>
                </a:solidFill>
              </a:rPr>
              <a:t>l’organo e </a:t>
            </a:r>
            <a:r>
              <a:rPr lang="it-IT" dirty="0" smtClean="0">
                <a:solidFill>
                  <a:srgbClr val="C00000"/>
                </a:solidFill>
              </a:rPr>
              <a:t>gli altri </a:t>
            </a:r>
            <a:r>
              <a:rPr lang="it-IT" dirty="0">
                <a:solidFill>
                  <a:srgbClr val="C00000"/>
                </a:solidFill>
              </a:rPr>
              <a:t>strumenti musicali </a:t>
            </a:r>
            <a:endParaRPr lang="it-IT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possono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usarsi soltanto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per sostenere 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</a:rPr>
              <a:t>il </a:t>
            </a:r>
            <a:r>
              <a:rPr lang="it-IT" dirty="0" smtClean="0">
                <a:solidFill>
                  <a:schemeClr val="bg2">
                    <a:lumMod val="10000"/>
                  </a:schemeClr>
                </a:solidFill>
              </a:rPr>
              <a:t>canto.</a:t>
            </a:r>
            <a:endParaRPr lang="it-IT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" y="1499890"/>
            <a:ext cx="3437571" cy="2580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17" y="4247286"/>
            <a:ext cx="3124865" cy="20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>
              <a:alpha val="80000"/>
            </a:srgbClr>
          </a:solidFill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La cena del Signore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1850" y="1706245"/>
            <a:ext cx="10515601" cy="4642304"/>
          </a:xfrm>
          <a:solidFill>
            <a:schemeClr val="accent6">
              <a:lumMod val="20000"/>
              <a:lumOff val="80000"/>
              <a:alpha val="80000"/>
            </a:schemeClr>
          </a:solidFill>
          <a:ln w="127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dirty="0">
                <a:solidFill>
                  <a:srgbClr val="C00000"/>
                </a:solidFill>
              </a:rPr>
              <a:t>A</a:t>
            </a:r>
            <a:r>
              <a:rPr lang="it-IT" sz="2800" dirty="0" smtClean="0">
                <a:solidFill>
                  <a:srgbClr val="C00000"/>
                </a:solidFill>
              </a:rPr>
              <a:t>ntifona </a:t>
            </a:r>
            <a:r>
              <a:rPr lang="it-IT" sz="2800" dirty="0">
                <a:solidFill>
                  <a:srgbClr val="C00000"/>
                </a:solidFill>
              </a:rPr>
              <a:t>d’ingresso </a:t>
            </a:r>
            <a:endParaRPr lang="it-IT" sz="2800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800" dirty="0" smtClean="0"/>
              <a:t>“</a:t>
            </a:r>
            <a:r>
              <a:rPr lang="it-IT" sz="2800" i="1" dirty="0"/>
              <a:t>Di null’altro ci glorieremo</a:t>
            </a:r>
            <a:r>
              <a:rPr lang="it-IT" sz="2800" dirty="0"/>
              <a:t>”, </a:t>
            </a:r>
            <a:r>
              <a:rPr lang="it-IT" sz="2000" dirty="0"/>
              <a:t>musica di I. Bianchi </a:t>
            </a:r>
            <a:endParaRPr lang="it-IT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000" dirty="0" smtClean="0"/>
              <a:t>(</a:t>
            </a:r>
            <a:r>
              <a:rPr lang="it-IT" sz="2000" dirty="0"/>
              <a:t>Carrara, Il tempo pasquale, pag. 14). </a:t>
            </a:r>
            <a:endParaRPr lang="it-IT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800" dirty="0" smtClean="0"/>
              <a:t>“</a:t>
            </a:r>
            <a:r>
              <a:rPr lang="it-IT" sz="2800" i="1" dirty="0" smtClean="0"/>
              <a:t>In </a:t>
            </a:r>
            <a:r>
              <a:rPr lang="it-IT" sz="2800" i="1" dirty="0"/>
              <a:t>te la nostra gloria</a:t>
            </a:r>
            <a:r>
              <a:rPr lang="it-IT" sz="2800" dirty="0"/>
              <a:t>”, </a:t>
            </a:r>
            <a:r>
              <a:rPr lang="it-IT" sz="2000" dirty="0"/>
              <a:t>musica di D. Stefani (</a:t>
            </a:r>
            <a:r>
              <a:rPr lang="it-IT" sz="2000" dirty="0" err="1"/>
              <a:t>CdP</a:t>
            </a:r>
            <a:r>
              <a:rPr lang="it-IT" sz="2000" dirty="0"/>
              <a:t>, n. 512). </a:t>
            </a:r>
            <a:endParaRPr lang="it-IT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800" dirty="0" smtClean="0"/>
              <a:t>“</a:t>
            </a:r>
            <a:r>
              <a:rPr lang="it-IT" sz="2800" i="1" dirty="0" smtClean="0"/>
              <a:t>Nostra </a:t>
            </a:r>
            <a:r>
              <a:rPr lang="it-IT" sz="2800" i="1" dirty="0"/>
              <a:t>gloria è la Croce</a:t>
            </a:r>
            <a:r>
              <a:rPr lang="it-IT" sz="2800" dirty="0"/>
              <a:t>” </a:t>
            </a:r>
            <a:r>
              <a:rPr lang="it-IT" sz="2000" dirty="0" smtClean="0"/>
              <a:t>di M. </a:t>
            </a:r>
            <a:r>
              <a:rPr lang="it-IT" sz="2000" dirty="0" err="1" smtClean="0"/>
              <a:t>Frisina</a:t>
            </a:r>
            <a:endParaRPr lang="it-IT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it-IT" sz="2000" dirty="0" smtClean="0"/>
              <a:t>(</a:t>
            </a:r>
            <a:r>
              <a:rPr lang="it-IT" sz="2000" dirty="0"/>
              <a:t>Paoline, Settimana santa, pag. 23), </a:t>
            </a:r>
            <a:endParaRPr lang="it-IT" sz="2000" dirty="0" smtClean="0"/>
          </a:p>
          <a:p>
            <a:pPr marL="0" indent="0" algn="ctr">
              <a:buNone/>
            </a:pPr>
            <a:endParaRPr lang="it-IT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874" y="2511978"/>
            <a:ext cx="560881" cy="2316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404" y="3795729"/>
            <a:ext cx="560881" cy="2316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755" y="4567201"/>
            <a:ext cx="560881" cy="231668"/>
          </a:xfrm>
          <a:prstGeom prst="rect">
            <a:avLst/>
          </a:prstGeom>
        </p:spPr>
      </p:pic>
      <p:pic>
        <p:nvPicPr>
          <p:cNvPr id="7" name="314 In te la nostra glor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532" y="5620652"/>
            <a:ext cx="487363" cy="4873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9" name="Connettore 2 8"/>
          <p:cNvCxnSpPr/>
          <p:nvPr/>
        </p:nvCxnSpPr>
        <p:spPr>
          <a:xfrm flipV="1">
            <a:off x="1351213" y="4258491"/>
            <a:ext cx="1348444" cy="11216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7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249362"/>
          </a:xfrm>
          <a:solidFill>
            <a:srgbClr val="FFFF00">
              <a:alpha val="8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Salmo responsoriale 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Lavanda dei piedi 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Comunione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133600" y="1776549"/>
            <a:ext cx="9213851" cy="4572000"/>
          </a:xfrm>
          <a:solidFill>
            <a:schemeClr val="accent6">
              <a:lumMod val="20000"/>
              <a:lumOff val="80000"/>
              <a:alpha val="80000"/>
            </a:schemeClr>
          </a:solidFill>
          <a:ln w="127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it-IT" sz="2000" u="sng" dirty="0"/>
          </a:p>
          <a:p>
            <a:pPr marL="0" indent="0" algn="ctr">
              <a:buNone/>
            </a:pPr>
            <a:r>
              <a:rPr lang="it-IT" dirty="0" smtClean="0"/>
              <a:t>“</a:t>
            </a:r>
            <a:r>
              <a:rPr lang="it-IT" i="1" dirty="0" smtClean="0"/>
              <a:t>Il </a:t>
            </a:r>
            <a:r>
              <a:rPr lang="it-IT" i="1" dirty="0"/>
              <a:t>calice di benedizione</a:t>
            </a:r>
            <a:r>
              <a:rPr lang="it-IT" dirty="0"/>
              <a:t>” di F. </a:t>
            </a:r>
            <a:r>
              <a:rPr lang="it-IT" dirty="0" err="1"/>
              <a:t>Rainoldi</a:t>
            </a:r>
            <a:r>
              <a:rPr lang="it-IT" dirty="0"/>
              <a:t> </a:t>
            </a:r>
            <a:r>
              <a:rPr lang="it-IT" sz="2000" dirty="0"/>
              <a:t>(Carrara, Il mistero </a:t>
            </a:r>
            <a:r>
              <a:rPr lang="it-IT" sz="2000" dirty="0" smtClean="0"/>
              <a:t>pasquale, pag.16</a:t>
            </a:r>
            <a:r>
              <a:rPr lang="it-IT" sz="2000" dirty="0"/>
              <a:t>) </a:t>
            </a:r>
          </a:p>
          <a:p>
            <a:pPr marL="0" indent="0" algn="ctr">
              <a:buNone/>
            </a:pPr>
            <a:r>
              <a:rPr lang="it-IT" dirty="0"/>
              <a:t>oppure la musica di T. </a:t>
            </a:r>
            <a:r>
              <a:rPr lang="it-IT" dirty="0" err="1"/>
              <a:t>Zardini</a:t>
            </a:r>
            <a:r>
              <a:rPr lang="it-IT" dirty="0"/>
              <a:t> </a:t>
            </a:r>
            <a:r>
              <a:rPr lang="it-IT" sz="2000" dirty="0"/>
              <a:t>(Carrara, La Settimana santa, pag. 12).</a:t>
            </a:r>
          </a:p>
          <a:p>
            <a:pPr marL="0" indent="0" algn="ctr">
              <a:buNone/>
            </a:pPr>
            <a:endParaRPr lang="it-IT" sz="2000" dirty="0" smtClean="0"/>
          </a:p>
          <a:p>
            <a:pPr marL="0" indent="0" algn="ctr">
              <a:buNone/>
            </a:pPr>
            <a:r>
              <a:rPr lang="it-IT" sz="2000" dirty="0" smtClean="0"/>
              <a:t>--------------------------------</a:t>
            </a:r>
          </a:p>
          <a:p>
            <a:pPr marL="0" indent="0" algn="ctr">
              <a:buNone/>
            </a:pPr>
            <a:r>
              <a:rPr lang="it-IT" dirty="0" smtClean="0"/>
              <a:t>“</a:t>
            </a:r>
            <a:r>
              <a:rPr lang="it-IT" i="1" dirty="0" err="1" smtClean="0"/>
              <a:t>Ubi</a:t>
            </a:r>
            <a:r>
              <a:rPr lang="it-IT" i="1" dirty="0" smtClean="0"/>
              <a:t> </a:t>
            </a:r>
            <a:r>
              <a:rPr lang="it-IT" i="1" dirty="0" err="1"/>
              <a:t>caritas</a:t>
            </a:r>
            <a:r>
              <a:rPr lang="it-IT" i="1" dirty="0"/>
              <a:t> est vera</a:t>
            </a:r>
            <a:r>
              <a:rPr lang="it-IT" dirty="0"/>
              <a:t>”, </a:t>
            </a:r>
            <a:r>
              <a:rPr lang="it-IT" sz="2000" dirty="0"/>
              <a:t>gregoriano (Liber </a:t>
            </a:r>
            <a:r>
              <a:rPr lang="it-IT" sz="2000" dirty="0" err="1"/>
              <a:t>cantualis</a:t>
            </a:r>
            <a:r>
              <a:rPr lang="it-IT" sz="2000" dirty="0"/>
              <a:t>, pag. 108). 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------------------------------------</a:t>
            </a:r>
          </a:p>
          <a:p>
            <a:pPr marL="0" indent="0" algn="ctr">
              <a:buNone/>
            </a:pPr>
            <a:r>
              <a:rPr lang="it-IT" dirty="0" smtClean="0"/>
              <a:t>“</a:t>
            </a:r>
            <a:r>
              <a:rPr lang="it-IT" i="1" dirty="0" smtClean="0"/>
              <a:t>Adoriamo </a:t>
            </a:r>
            <a:r>
              <a:rPr lang="it-IT" i="1" dirty="0"/>
              <a:t>Gesù Cristo</a:t>
            </a:r>
            <a:r>
              <a:rPr lang="it-IT" dirty="0" smtClean="0"/>
              <a:t>”, </a:t>
            </a:r>
            <a:r>
              <a:rPr lang="it-IT" sz="2000" dirty="0" smtClean="0"/>
              <a:t>musica </a:t>
            </a:r>
            <a:r>
              <a:rPr lang="it-IT" sz="2000" dirty="0"/>
              <a:t>di F. </a:t>
            </a:r>
            <a:r>
              <a:rPr lang="it-IT" sz="2000" dirty="0" err="1"/>
              <a:t>Rainoldi</a:t>
            </a:r>
            <a:r>
              <a:rPr lang="it-IT" sz="2000" dirty="0"/>
              <a:t> (</a:t>
            </a:r>
            <a:r>
              <a:rPr lang="it-IT" sz="2000" dirty="0" err="1"/>
              <a:t>CdP</a:t>
            </a:r>
            <a:r>
              <a:rPr lang="it-IT" sz="2000" dirty="0"/>
              <a:t>, n.605). 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“</a:t>
            </a:r>
            <a:r>
              <a:rPr lang="it-IT" i="1" dirty="0" err="1" smtClean="0"/>
              <a:t>Dovè</a:t>
            </a:r>
            <a:r>
              <a:rPr lang="it-IT" i="1" dirty="0" smtClean="0"/>
              <a:t> </a:t>
            </a:r>
            <a:r>
              <a:rPr lang="it-IT" i="1" dirty="0"/>
              <a:t>carità e </a:t>
            </a:r>
            <a:r>
              <a:rPr lang="it-IT" i="1" dirty="0" err="1"/>
              <a:t>amoreʼʼ</a:t>
            </a:r>
            <a:r>
              <a:rPr lang="it-IT" dirty="0"/>
              <a:t>  </a:t>
            </a:r>
            <a:r>
              <a:rPr lang="it-IT" sz="2000" dirty="0" smtClean="0"/>
              <a:t>di </a:t>
            </a:r>
            <a:r>
              <a:rPr lang="it-IT" sz="2000" dirty="0"/>
              <a:t>T. </a:t>
            </a:r>
            <a:r>
              <a:rPr lang="it-IT" sz="2000" dirty="0" err="1"/>
              <a:t>Zardini</a:t>
            </a:r>
            <a:r>
              <a:rPr lang="it-IT" sz="2000" dirty="0"/>
              <a:t> (</a:t>
            </a:r>
            <a:r>
              <a:rPr lang="it-IT" sz="2000" dirty="0" err="1"/>
              <a:t>CdP</a:t>
            </a:r>
            <a:r>
              <a:rPr lang="it-IT" sz="2000" dirty="0"/>
              <a:t>, n.639). </a:t>
            </a:r>
          </a:p>
          <a:p>
            <a:pPr marL="0" indent="0" algn="ctr">
              <a:buNone/>
            </a:pPr>
            <a:r>
              <a:rPr lang="it-IT" sz="2000" u="sng" dirty="0" smtClean="0"/>
              <a:t> </a:t>
            </a:r>
            <a:endParaRPr lang="it-IT" sz="2000" u="sng" dirty="0"/>
          </a:p>
          <a:p>
            <a:pPr marL="0" indent="0" algn="ctr">
              <a:buNone/>
            </a:pPr>
            <a:endParaRPr lang="it-IT" sz="28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2" y="1837509"/>
            <a:ext cx="1954624" cy="2037616"/>
          </a:xfrm>
          <a:prstGeom prst="rect">
            <a:avLst/>
          </a:prstGeom>
        </p:spPr>
      </p:pic>
      <p:pic>
        <p:nvPicPr>
          <p:cNvPr id="5" name="ubi carit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1470" y="3993515"/>
            <a:ext cx="487363" cy="487363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963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dello struttura Spartito musical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208337_TF03460577.potx" id="{53735A78-A277-4B53-B8C4-1EFC856D2A2C}" vid="{A44DD354-2A81-422C-9395-4E856C80F94F}"/>
    </a:ext>
  </a:extLst>
</a:theme>
</file>

<file path=ppt/theme/theme2.xml><?xml version="1.0" encoding="utf-8"?>
<a:theme xmlns:a="http://schemas.openxmlformats.org/drawingml/2006/main" name="Tema di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 con schema Spartito musicale</Template>
  <TotalTime>624</TotalTime>
  <Words>553</Words>
  <Application>Microsoft Office PowerPoint</Application>
  <PresentationFormat>Widescreen</PresentationFormat>
  <Paragraphs>83</Paragraphs>
  <Slides>9</Slides>
  <Notes>1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Arial</vt:lpstr>
      <vt:lpstr>Modello struttura Spartito musicale</vt:lpstr>
      <vt:lpstr>Giovedì Santo</vt:lpstr>
      <vt:lpstr>Feste Pasquali  LETTERA CIRCOLARE SULLA PREPARAZIONE E CELEBRAZIONE  (Congregazione per il Culto Divino, in data 16 gennaio 1988)</vt:lpstr>
      <vt:lpstr> II  LA  SETTIMANA  SANTA</vt:lpstr>
      <vt:lpstr>III IL TRIDUO PASQUALE</vt:lpstr>
      <vt:lpstr>Il canto della settimana santa </vt:lpstr>
      <vt:lpstr>IV LA MESSA VESPERTINA DEL GIOVEDÌ SANTO NELLA CENA DEL SIGNORE</vt:lpstr>
      <vt:lpstr>n. 50</vt:lpstr>
      <vt:lpstr>La cena del Signore</vt:lpstr>
      <vt:lpstr>Salmo responsoriale  Lavanda dei piedi  Comunione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Musica Liturgica</dc:title>
  <dc:creator>Utente</dc:creator>
  <cp:lastModifiedBy>uno</cp:lastModifiedBy>
  <cp:revision>77</cp:revision>
  <dcterms:created xsi:type="dcterms:W3CDTF">2020-11-16T08:31:23Z</dcterms:created>
  <dcterms:modified xsi:type="dcterms:W3CDTF">2021-03-08T12:08:16Z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