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4" r:id="rId4"/>
    <p:sldId id="275" r:id="rId5"/>
    <p:sldId id="276" r:id="rId6"/>
    <p:sldId id="277" r:id="rId7"/>
    <p:sldId id="259" r:id="rId8"/>
    <p:sldId id="279" r:id="rId9"/>
    <p:sldId id="273" r:id="rId10"/>
    <p:sldId id="280" r:id="rId11"/>
    <p:sldId id="278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uperclarendon Regular"/>
        <a:ea typeface="Superclarendon Regular"/>
        <a:cs typeface="Superclarendon Regular"/>
        <a:sym typeface="Superclarendon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Superclarendon Regular"/>
          <a:ea typeface="Superclarendon Regular"/>
          <a:cs typeface="Superclarendon Regular"/>
        </a:font>
        <a:srgbClr val="000000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CAE6E8"/>
          </a:solidFill>
        </a:fill>
      </a:tcStyle>
    </a:wholeTbl>
    <a:band2H>
      <a:tcTxStyle/>
      <a:tcStyle>
        <a:tcBdr/>
        <a:fill>
          <a:solidFill>
            <a:srgbClr val="E6F3F4"/>
          </a:solidFill>
        </a:fill>
      </a:tcStyle>
    </a:band2H>
    <a:firstCo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381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381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Superclarendon Regular"/>
          <a:ea typeface="Superclarendon Regular"/>
          <a:cs typeface="Superclarendon Regular"/>
        </a:font>
        <a:srgbClr val="000000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F5E0CB"/>
          </a:solidFill>
        </a:fill>
      </a:tcStyle>
    </a:wholeTbl>
    <a:band2H>
      <a:tcTxStyle/>
      <a:tcStyle>
        <a:tcBdr/>
        <a:fill>
          <a:solidFill>
            <a:srgbClr val="FAF0E7"/>
          </a:solidFill>
        </a:fill>
      </a:tcStyle>
    </a:band2H>
    <a:firstCo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381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381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Superclarendon Regular"/>
          <a:ea typeface="Superclarendon Regular"/>
          <a:cs typeface="Superclarendon Regular"/>
        </a:font>
        <a:srgbClr val="000000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D6D0DA"/>
          </a:solidFill>
        </a:fill>
      </a:tcStyle>
    </a:wholeTbl>
    <a:band2H>
      <a:tcTxStyle/>
      <a:tcStyle>
        <a:tcBdr/>
        <a:fill>
          <a:solidFill>
            <a:srgbClr val="EBE9ED"/>
          </a:solidFill>
        </a:fill>
      </a:tcStyle>
    </a:band2H>
    <a:firstCo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381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381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Superclarendon Regular"/>
          <a:ea typeface="Superclarendon Regular"/>
          <a:cs typeface="Superclarendon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uperclarendon Regular"/>
          <a:ea typeface="Superclarendon Regular"/>
          <a:cs typeface="Superclarendon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EEE"/>
          </a:solidFill>
        </a:fill>
      </a:tcStyle>
    </a:lastRow>
    <a:fir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Superclarendon Regular"/>
          <a:ea typeface="Superclarendon Regular"/>
          <a:cs typeface="Superclarendon Regular"/>
        </a:font>
        <a:srgbClr val="000000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381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381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EEEEE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solidFill>
            <a:srgbClr val="EEEEEE">
              <a:alpha val="20000"/>
            </a:srgbClr>
          </a:solidFill>
        </a:fill>
      </a:tcStyle>
    </a:firstCol>
    <a:la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50800" cap="flat">
              <a:solidFill>
                <a:srgbClr val="EEEEEE"/>
              </a:solidFill>
              <a:prstDash val="solid"/>
              <a:round/>
            </a:ln>
          </a:top>
          <a:bottom>
            <a:ln w="127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Superclarendon Regular"/>
          <a:ea typeface="Superclarendon Regular"/>
          <a:cs typeface="Superclarendon Regular"/>
        </a:font>
        <a:srgbClr val="EEEEEE"/>
      </a:tcTxStyle>
      <a:tcStyle>
        <a:tcBdr>
          <a:left>
            <a:ln w="12700" cap="flat">
              <a:solidFill>
                <a:srgbClr val="EEEEEE"/>
              </a:solidFill>
              <a:prstDash val="solid"/>
              <a:round/>
            </a:ln>
          </a:left>
          <a:right>
            <a:ln w="12700" cap="flat">
              <a:solidFill>
                <a:srgbClr val="EEEEEE"/>
              </a:solidFill>
              <a:prstDash val="solid"/>
              <a:round/>
            </a:ln>
          </a:right>
          <a:top>
            <a:ln w="12700" cap="flat">
              <a:solidFill>
                <a:srgbClr val="EEEEEE"/>
              </a:solidFill>
              <a:prstDash val="solid"/>
              <a:round/>
            </a:ln>
          </a:top>
          <a:bottom>
            <a:ln w="25400" cap="flat">
              <a:solidFill>
                <a:srgbClr val="EEEEEE"/>
              </a:solidFill>
              <a:prstDash val="solid"/>
              <a:round/>
            </a:ln>
          </a:bottom>
          <a:insideH>
            <a:ln w="12700" cap="flat">
              <a:solidFill>
                <a:srgbClr val="EEEEEE"/>
              </a:solidFill>
              <a:prstDash val="solid"/>
              <a:round/>
            </a:ln>
          </a:insideH>
          <a:insideV>
            <a:ln w="12700" cap="flat">
              <a:solidFill>
                <a:srgbClr val="EEEEE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62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2374900" y="2730500"/>
            <a:ext cx="19621500" cy="4216400"/>
          </a:xfrm>
          <a:prstGeom prst="rect">
            <a:avLst/>
          </a:prstGeom>
        </p:spPr>
        <p:txBody>
          <a:bodyPr anchor="b"/>
          <a:lstStyle>
            <a:lvl1pPr>
              <a:defRPr sz="9000" spc="-180"/>
            </a:lvl1pPr>
          </a:lstStyle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2374900" y="7073900"/>
            <a:ext cx="1962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4357" y="12706349"/>
            <a:ext cx="419101" cy="469901"/>
          </a:xfrm>
          <a:prstGeom prst="rect">
            <a:avLst/>
          </a:prstGeom>
        </p:spPr>
        <p:txBody>
          <a:bodyPr anchor="ctr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157588660_2880x1920.jpeg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625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-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-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inea Linea" descr="Linea Line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9589" y="11524798"/>
            <a:ext cx="6438418" cy="8980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157588660_2880x1920.jpeg"/>
          <p:cNvSpPr>
            <a:spLocks noGrp="1"/>
          </p:cNvSpPr>
          <p:nvPr>
            <p:ph type="pic" idx="21"/>
          </p:nvPr>
        </p:nvSpPr>
        <p:spPr>
          <a:xfrm>
            <a:off x="609600" y="-749300"/>
            <a:ext cx="23177500" cy="154516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olo Testo"/>
          <p:cNvSpPr txBox="1">
            <a:spLocks noGrp="1"/>
          </p:cNvSpPr>
          <p:nvPr>
            <p:ph type="title"/>
          </p:nvPr>
        </p:nvSpPr>
        <p:spPr>
          <a:xfrm>
            <a:off x="1181100" y="9626600"/>
            <a:ext cx="22009100" cy="1714500"/>
          </a:xfrm>
          <a:prstGeom prst="rect">
            <a:avLst/>
          </a:prstGeom>
        </p:spPr>
        <p:txBody>
          <a:bodyPr anchor="b"/>
          <a:lstStyle>
            <a:lvl1pPr>
              <a:defRPr sz="9000" spc="-180"/>
            </a:lvl1pPr>
          </a:lstStyle>
          <a:p>
            <a:r>
              <a:t>Titolo Testo</a:t>
            </a:r>
          </a:p>
        </p:txBody>
      </p:sp>
      <p:sp>
        <p:nvSpPr>
          <p:cNvPr id="2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181100" y="11696700"/>
            <a:ext cx="220091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olo Testo"/>
          <p:cNvSpPr txBox="1">
            <a:spLocks noGrp="1"/>
          </p:cNvSpPr>
          <p:nvPr>
            <p:ph type="title"/>
          </p:nvPr>
        </p:nvSpPr>
        <p:spPr>
          <a:xfrm>
            <a:off x="2374900" y="4940300"/>
            <a:ext cx="19621500" cy="3835400"/>
          </a:xfrm>
          <a:prstGeom prst="rect">
            <a:avLst/>
          </a:prstGeom>
        </p:spPr>
        <p:txBody>
          <a:bodyPr/>
          <a:lstStyle>
            <a:lvl1pPr>
              <a:defRPr sz="9000" spc="-180"/>
            </a:lvl1pPr>
          </a:lstStyle>
          <a:p>
            <a:r>
              <a:t>Titolo Testo</a:t>
            </a:r>
          </a:p>
        </p:txBody>
      </p:sp>
      <p:sp>
        <p:nvSpPr>
          <p:cNvPr id="3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Linea Linea" descr="Linea Linea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106" y="3853998"/>
            <a:ext cx="20407883" cy="89805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itolo Testo"/>
          <p:cNvSpPr txBox="1">
            <a:spLocks noGrp="1"/>
          </p:cNvSpPr>
          <p:nvPr>
            <p:ph type="title"/>
          </p:nvPr>
        </p:nvSpPr>
        <p:spPr>
          <a:xfrm>
            <a:off x="2374900" y="977900"/>
            <a:ext cx="19621500" cy="26797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Linea Linea" descr="Linea Linea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106" y="3853998"/>
            <a:ext cx="20407883" cy="89805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Titolo Testo"/>
          <p:cNvSpPr txBox="1">
            <a:spLocks noGrp="1"/>
          </p:cNvSpPr>
          <p:nvPr>
            <p:ph type="title"/>
          </p:nvPr>
        </p:nvSpPr>
        <p:spPr>
          <a:xfrm>
            <a:off x="2374900" y="977900"/>
            <a:ext cx="19621500" cy="26797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idx="1"/>
          </p:nvPr>
        </p:nvSpPr>
        <p:spPr>
          <a:xfrm>
            <a:off x="2374900" y="4584700"/>
            <a:ext cx="196215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Linea Linea" descr="Linea Linea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106" y="3853998"/>
            <a:ext cx="20407883" cy="89805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Immagine"/>
          <p:cNvSpPr>
            <a:spLocks noGrp="1"/>
          </p:cNvSpPr>
          <p:nvPr>
            <p:ph type="pic" idx="21"/>
          </p:nvPr>
        </p:nvSpPr>
        <p:spPr>
          <a:xfrm>
            <a:off x="2388449" y="965200"/>
            <a:ext cx="9968394" cy="146346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Titolo Testo"/>
          <p:cNvSpPr txBox="1">
            <a:spLocks noGrp="1"/>
          </p:cNvSpPr>
          <p:nvPr>
            <p:ph type="title"/>
          </p:nvPr>
        </p:nvSpPr>
        <p:spPr>
          <a:xfrm>
            <a:off x="2374900" y="977900"/>
            <a:ext cx="19621500" cy="26797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2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3500100" y="4699000"/>
            <a:ext cx="9055100" cy="7569200"/>
          </a:xfrm>
          <a:prstGeom prst="rect">
            <a:avLst/>
          </a:prstGeom>
        </p:spPr>
        <p:txBody>
          <a:bodyPr/>
          <a:lstStyle>
            <a:lvl1pPr marL="635000" indent="-635000">
              <a:spcBef>
                <a:spcPts val="4200"/>
              </a:spcBef>
              <a:buBlip>
                <a:blip r:embed="rId3"/>
              </a:buBlip>
              <a:defRPr sz="3600"/>
            </a:lvl1pPr>
            <a:lvl2pPr marL="1270000" indent="-635000">
              <a:spcBef>
                <a:spcPts val="4200"/>
              </a:spcBef>
              <a:buBlip>
                <a:blip r:embed="rId3"/>
              </a:buBlip>
              <a:defRPr sz="3600"/>
            </a:lvl2pPr>
            <a:lvl3pPr marL="1905000" indent="-635000">
              <a:spcBef>
                <a:spcPts val="4200"/>
              </a:spcBef>
              <a:buBlip>
                <a:blip r:embed="rId3"/>
              </a:buBlip>
              <a:defRPr sz="3600"/>
            </a:lvl3pPr>
            <a:lvl4pPr marL="2540000" indent="-635000">
              <a:spcBef>
                <a:spcPts val="4200"/>
              </a:spcBef>
              <a:buBlip>
                <a:blip r:embed="rId3"/>
              </a:buBlip>
              <a:defRPr sz="3600"/>
            </a:lvl4pPr>
            <a:lvl5pPr marL="3175000" indent="-635000">
              <a:spcBef>
                <a:spcPts val="4200"/>
              </a:spcBef>
              <a:buBlip>
                <a:blip r:embed="rId3"/>
              </a:buBlip>
              <a:defRPr sz="3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Immagine"/>
          <p:cNvSpPr>
            <a:spLocks noGrp="1"/>
          </p:cNvSpPr>
          <p:nvPr>
            <p:ph type="pic" sz="half" idx="21"/>
          </p:nvPr>
        </p:nvSpPr>
        <p:spPr>
          <a:xfrm>
            <a:off x="11442700" y="6108700"/>
            <a:ext cx="11978045" cy="80893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9" name="Immagine"/>
          <p:cNvSpPr>
            <a:spLocks noGrp="1"/>
          </p:cNvSpPr>
          <p:nvPr>
            <p:ph type="pic" sz="half" idx="22"/>
          </p:nvPr>
        </p:nvSpPr>
        <p:spPr>
          <a:xfrm>
            <a:off x="12509500" y="215900"/>
            <a:ext cx="10744200" cy="7162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Immagine"/>
          <p:cNvSpPr>
            <a:spLocks noGrp="1"/>
          </p:cNvSpPr>
          <p:nvPr>
            <p:ph type="pic" idx="23"/>
          </p:nvPr>
        </p:nvSpPr>
        <p:spPr>
          <a:xfrm>
            <a:off x="1066800" y="-1079500"/>
            <a:ext cx="10858500" cy="1594145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850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1700"/>
              </a:spcBef>
              <a:buSzTx/>
              <a:buNone/>
              <a:defRPr sz="5000">
                <a:solidFill>
                  <a:srgbClr val="222222"/>
                </a:solidFill>
              </a:defRPr>
            </a:lvl1pPr>
            <a:lvl2pPr marL="1696278" indent="-883478" algn="ctr">
              <a:spcBef>
                <a:spcPts val="1700"/>
              </a:spcBef>
              <a:buBlip>
                <a:blip r:embed="rId3"/>
              </a:buBlip>
              <a:defRPr sz="5000">
                <a:solidFill>
                  <a:srgbClr val="222222"/>
                </a:solidFill>
              </a:defRPr>
            </a:lvl2pPr>
            <a:lvl3pPr marL="2509078" indent="-883478" algn="ctr">
              <a:spcBef>
                <a:spcPts val="1700"/>
              </a:spcBef>
              <a:buBlip>
                <a:blip r:embed="rId3"/>
              </a:buBlip>
              <a:defRPr sz="5000">
                <a:solidFill>
                  <a:srgbClr val="222222"/>
                </a:solidFill>
              </a:defRPr>
            </a:lvl3pPr>
            <a:lvl4pPr marL="3321878" indent="-883478" algn="ctr">
              <a:spcBef>
                <a:spcPts val="1700"/>
              </a:spcBef>
              <a:buBlip>
                <a:blip r:embed="rId3"/>
              </a:buBlip>
              <a:defRPr sz="5000">
                <a:solidFill>
                  <a:srgbClr val="222222"/>
                </a:solidFill>
              </a:defRPr>
            </a:lvl4pPr>
            <a:lvl5pPr marL="4134678" indent="-883478" algn="ctr">
              <a:spcBef>
                <a:spcPts val="1700"/>
              </a:spcBef>
              <a:buBlip>
                <a:blip r:embed="rId3"/>
              </a:buBlip>
              <a:defRPr sz="5000">
                <a:solidFill>
                  <a:srgbClr val="222222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9" name="“Inserisci qui una citazione”."/>
          <p:cNvSpPr txBox="1">
            <a:spLocks noGrp="1"/>
          </p:cNvSpPr>
          <p:nvPr>
            <p:ph type="body" sz="quarter" idx="21"/>
          </p:nvPr>
        </p:nvSpPr>
        <p:spPr>
          <a:xfrm>
            <a:off x="2387600" y="5994400"/>
            <a:ext cx="19621500" cy="99060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20000"/>
              </a:lnSpc>
              <a:buSzTx/>
              <a:buNone/>
              <a:defRPr sz="5800" b="1" spc="-200"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pPr>
            <a:endParaRPr/>
          </a:p>
        </p:txBody>
      </p:sp>
      <p:sp>
        <p:nvSpPr>
          <p:cNvPr id="10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2374900" y="1778000"/>
            <a:ext cx="19621500" cy="1014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70544" y="12674600"/>
            <a:ext cx="419101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1">
                <a:solidFill>
                  <a:srgbClr val="F1F1F1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-197" baseline="0">
          <a:solidFill>
            <a:srgbClr val="EEEEEE"/>
          </a:solidFill>
          <a:uFillTx/>
          <a:latin typeface="Superclarendon Regular"/>
          <a:ea typeface="Superclarendon Regular"/>
          <a:cs typeface="Superclarendon Regular"/>
          <a:sym typeface="Superclarendon Regular"/>
        </a:defRPr>
      </a:lvl9pPr>
    </p:titleStyle>
    <p:bodyStyle>
      <a:lvl1pPr marL="8128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6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1pPr>
      <a:lvl2pPr marL="16256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6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2pPr>
      <a:lvl3pPr marL="24384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6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3pPr>
      <a:lvl4pPr marL="32512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6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4pPr>
      <a:lvl5pPr marL="40640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6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5pPr>
      <a:lvl6pPr marL="48768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6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6pPr>
      <a:lvl7pPr marL="56896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6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7pPr>
      <a:lvl8pPr marL="65024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6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8pPr>
      <a:lvl9pPr marL="7315200" marR="0" indent="-812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65000"/>
        <a:buFontTx/>
        <a:buBlip>
          <a:blip r:embed="rId16"/>
        </a:buBlip>
        <a:tabLst/>
        <a:defRPr sz="4600" b="0" i="0" u="none" strike="noStrike" cap="none" spc="0" baseline="0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uperclarendon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74900" y="762000"/>
            <a:ext cx="19621500" cy="2400300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it-IT" sz="4400" dirty="0"/>
              <a:t>V. </a:t>
            </a:r>
            <a:r>
              <a:rPr lang="it-IT" sz="4400" dirty="0" smtClean="0"/>
              <a:t/>
            </a:r>
            <a:br>
              <a:rPr lang="it-IT" sz="4400" dirty="0" smtClean="0"/>
            </a:br>
            <a:r>
              <a:rPr lang="it-IT" sz="4800" dirty="0" smtClean="0"/>
              <a:t>IL </a:t>
            </a:r>
            <a:r>
              <a:rPr lang="it-IT" sz="4800" dirty="0"/>
              <a:t>VENERDI’ NELLA PASSIONE DEL SIGNORE</a:t>
            </a:r>
            <a:br>
              <a:rPr lang="it-IT" sz="4800" dirty="0"/>
            </a:br>
            <a:endParaRPr lang="it-IT" sz="4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374900" y="3707372"/>
            <a:ext cx="19696176" cy="8197116"/>
          </a:xfrm>
          <a:prstGeom prst="rect">
            <a:avLst/>
          </a:prstGeom>
          <a:solidFill>
            <a:srgbClr val="7030A0"/>
          </a:solidFill>
          <a:ln w="19050" cap="flat">
            <a:solidFill>
              <a:srgbClr val="0020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5400" dirty="0" smtClean="0">
                <a:solidFill>
                  <a:schemeClr val="bg1"/>
                </a:solidFill>
              </a:rPr>
              <a:t>In </a:t>
            </a:r>
            <a:r>
              <a:rPr lang="it-IT" sz="5400" dirty="0">
                <a:solidFill>
                  <a:schemeClr val="bg1"/>
                </a:solidFill>
              </a:rPr>
              <a:t>questo giorno in cui </a:t>
            </a:r>
            <a:endParaRPr lang="it-IT" sz="5400" dirty="0" smtClean="0">
              <a:solidFill>
                <a:schemeClr val="bg1"/>
              </a:solidFill>
            </a:endParaRPr>
          </a:p>
          <a:p>
            <a:r>
              <a:rPr lang="it-IT" sz="5400" dirty="0" smtClean="0">
                <a:solidFill>
                  <a:schemeClr val="bg1"/>
                </a:solidFill>
              </a:rPr>
              <a:t>«</a:t>
            </a:r>
            <a:r>
              <a:rPr lang="it-IT" sz="5400" dirty="0">
                <a:solidFill>
                  <a:schemeClr val="bg1"/>
                </a:solidFill>
              </a:rPr>
              <a:t>Cristo nostra pasqua è stato immolato», </a:t>
            </a:r>
            <a:endParaRPr lang="it-IT" sz="5400" dirty="0" smtClean="0">
              <a:solidFill>
                <a:schemeClr val="bg1"/>
              </a:solidFill>
            </a:endParaRPr>
          </a:p>
          <a:p>
            <a:r>
              <a:rPr lang="it-IT" sz="5400" dirty="0" smtClean="0">
                <a:solidFill>
                  <a:schemeClr val="bg1"/>
                </a:solidFill>
              </a:rPr>
              <a:t>la </a:t>
            </a:r>
            <a:r>
              <a:rPr lang="it-IT" sz="5400" dirty="0">
                <a:solidFill>
                  <a:schemeClr val="bg1"/>
                </a:solidFill>
              </a:rPr>
              <a:t>Chiesa con la meditazione della</a:t>
            </a:r>
            <a:br>
              <a:rPr lang="it-IT" sz="5400" dirty="0">
                <a:solidFill>
                  <a:schemeClr val="bg1"/>
                </a:solidFill>
              </a:rPr>
            </a:br>
            <a:r>
              <a:rPr lang="it-IT" sz="5400" dirty="0">
                <a:solidFill>
                  <a:schemeClr val="bg1"/>
                </a:solidFill>
              </a:rPr>
              <a:t>passione del suo Signore e sposo </a:t>
            </a:r>
            <a:endParaRPr lang="it-IT" sz="5400" dirty="0" smtClean="0">
              <a:solidFill>
                <a:schemeClr val="bg1"/>
              </a:solidFill>
            </a:endParaRPr>
          </a:p>
          <a:p>
            <a:r>
              <a:rPr lang="it-IT" sz="5400" dirty="0" smtClean="0">
                <a:solidFill>
                  <a:schemeClr val="bg1"/>
                </a:solidFill>
              </a:rPr>
              <a:t>e </a:t>
            </a:r>
            <a:r>
              <a:rPr lang="it-IT" sz="5400" dirty="0">
                <a:solidFill>
                  <a:schemeClr val="bg1"/>
                </a:solidFill>
              </a:rPr>
              <a:t>con l’adorazione della croce </a:t>
            </a:r>
            <a:endParaRPr lang="it-IT" sz="5400" dirty="0" smtClean="0">
              <a:solidFill>
                <a:schemeClr val="bg1"/>
              </a:solidFill>
            </a:endParaRPr>
          </a:p>
          <a:p>
            <a:r>
              <a:rPr lang="it-IT" sz="5400" dirty="0" smtClean="0">
                <a:solidFill>
                  <a:schemeClr val="bg1"/>
                </a:solidFill>
              </a:rPr>
              <a:t>commemora </a:t>
            </a:r>
            <a:r>
              <a:rPr lang="it-IT" sz="5400" dirty="0">
                <a:solidFill>
                  <a:schemeClr val="bg1"/>
                </a:solidFill>
              </a:rPr>
              <a:t>la sua origine </a:t>
            </a:r>
            <a:endParaRPr lang="it-IT" sz="5400" dirty="0" smtClean="0">
              <a:solidFill>
                <a:schemeClr val="bg1"/>
              </a:solidFill>
            </a:endParaRPr>
          </a:p>
          <a:p>
            <a:r>
              <a:rPr lang="it-IT" sz="5400" dirty="0" smtClean="0">
                <a:solidFill>
                  <a:schemeClr val="bg1"/>
                </a:solidFill>
              </a:rPr>
              <a:t>dal </a:t>
            </a:r>
            <a:r>
              <a:rPr lang="it-IT" sz="5400" dirty="0">
                <a:solidFill>
                  <a:schemeClr val="bg1"/>
                </a:solidFill>
              </a:rPr>
              <a:t>fianco </a:t>
            </a:r>
            <a:r>
              <a:rPr lang="it-IT" sz="5400" dirty="0" smtClean="0">
                <a:solidFill>
                  <a:schemeClr val="bg1"/>
                </a:solidFill>
              </a:rPr>
              <a:t>di Cristo</a:t>
            </a:r>
            <a:r>
              <a:rPr lang="it-IT" sz="5400" dirty="0">
                <a:solidFill>
                  <a:schemeClr val="bg1"/>
                </a:solidFill>
              </a:rPr>
              <a:t>, </a:t>
            </a:r>
            <a:endParaRPr lang="it-IT" sz="5400" dirty="0" smtClean="0">
              <a:solidFill>
                <a:schemeClr val="bg1"/>
              </a:solidFill>
            </a:endParaRPr>
          </a:p>
          <a:p>
            <a:r>
              <a:rPr lang="it-IT" sz="5400" dirty="0" smtClean="0">
                <a:solidFill>
                  <a:schemeClr val="bg1"/>
                </a:solidFill>
              </a:rPr>
              <a:t>che </a:t>
            </a:r>
            <a:r>
              <a:rPr lang="it-IT" sz="5400" dirty="0">
                <a:solidFill>
                  <a:schemeClr val="bg1"/>
                </a:solidFill>
              </a:rPr>
              <a:t>riposa sulla croce, </a:t>
            </a:r>
            <a:endParaRPr lang="it-IT" sz="5400" dirty="0" smtClean="0">
              <a:solidFill>
                <a:schemeClr val="bg1"/>
              </a:solidFill>
            </a:endParaRPr>
          </a:p>
          <a:p>
            <a:r>
              <a:rPr lang="it-IT" sz="5400" dirty="0" smtClean="0">
                <a:solidFill>
                  <a:schemeClr val="bg1"/>
                </a:solidFill>
              </a:rPr>
              <a:t>e </a:t>
            </a:r>
            <a:r>
              <a:rPr lang="it-IT" sz="5400" dirty="0">
                <a:solidFill>
                  <a:schemeClr val="bg1"/>
                </a:solidFill>
              </a:rPr>
              <a:t>intercede per la salvezza di tutto il mondo</a:t>
            </a:r>
            <a:r>
              <a:rPr lang="it-IT" sz="5400" dirty="0" smtClean="0">
                <a:solidFill>
                  <a:schemeClr val="bg1"/>
                </a:solidFill>
              </a:rPr>
              <a:t>.  </a:t>
            </a:r>
            <a:r>
              <a:rPr lang="it-IT" sz="4000" dirty="0" smtClean="0">
                <a:solidFill>
                  <a:schemeClr val="bg1"/>
                </a:solidFill>
              </a:rPr>
              <a:t>(N. 58)</a:t>
            </a:r>
          </a:p>
          <a:p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uperclarendon Regular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861" y="1306830"/>
            <a:ext cx="2419350" cy="3238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riam Manca - Salmo 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5490" y="1554480"/>
            <a:ext cx="16614761" cy="934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82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0824698" y="5503376"/>
            <a:ext cx="2487168" cy="656590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n. </a:t>
            </a: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72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713482" y="6415461"/>
            <a:ext cx="19354800" cy="6504345"/>
          </a:xfrm>
          <a:prstGeom prst="rect">
            <a:avLst/>
          </a:prstGeom>
          <a:solidFill>
            <a:srgbClr val="EEEEEE"/>
          </a:solidFill>
          <a:ln w="1905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dirty="0" smtClean="0"/>
              <a:t>Per </a:t>
            </a:r>
            <a:r>
              <a:rPr lang="it-IT" dirty="0"/>
              <a:t>la loro importanza pastorale, </a:t>
            </a:r>
            <a:endParaRPr lang="it-IT" dirty="0" smtClean="0"/>
          </a:p>
          <a:p>
            <a:r>
              <a:rPr lang="it-IT" dirty="0" smtClean="0"/>
              <a:t>non </a:t>
            </a:r>
            <a:r>
              <a:rPr lang="it-IT" dirty="0"/>
              <a:t>siano trascurati i pii esercizi, </a:t>
            </a:r>
            <a:endParaRPr lang="it-IT" dirty="0" smtClean="0"/>
          </a:p>
          <a:p>
            <a:r>
              <a:rPr lang="it-IT" dirty="0" smtClean="0"/>
              <a:t>come </a:t>
            </a:r>
            <a:r>
              <a:rPr lang="it-IT" dirty="0"/>
              <a:t>la «</a:t>
            </a:r>
            <a:r>
              <a:rPr lang="it-IT" dirty="0">
                <a:solidFill>
                  <a:srgbClr val="FF0000"/>
                </a:solidFill>
              </a:rPr>
              <a:t>via crucis</a:t>
            </a:r>
            <a:r>
              <a:rPr lang="it-IT" dirty="0"/>
              <a:t>», </a:t>
            </a:r>
            <a:endParaRPr lang="it-IT" dirty="0" smtClean="0"/>
          </a:p>
          <a:p>
            <a:r>
              <a:rPr lang="it-IT" dirty="0" smtClean="0"/>
              <a:t>le </a:t>
            </a:r>
            <a:r>
              <a:rPr lang="it-IT" dirty="0" smtClean="0">
                <a:solidFill>
                  <a:srgbClr val="FF0000"/>
                </a:solidFill>
              </a:rPr>
              <a:t>processioni</a:t>
            </a:r>
            <a:r>
              <a:rPr lang="it-IT" dirty="0" smtClean="0"/>
              <a:t> della </a:t>
            </a:r>
            <a:r>
              <a:rPr lang="it-IT" dirty="0"/>
              <a:t>passione </a:t>
            </a:r>
            <a:endParaRPr lang="it-IT" dirty="0" smtClean="0"/>
          </a:p>
          <a:p>
            <a:r>
              <a:rPr lang="it-IT" dirty="0" smtClean="0"/>
              <a:t>e </a:t>
            </a:r>
            <a:r>
              <a:rPr lang="it-IT" dirty="0"/>
              <a:t>la memoria dei dolori della beata vergine Maria. </a:t>
            </a:r>
            <a:endParaRPr lang="it-IT" dirty="0" smtClean="0"/>
          </a:p>
          <a:p>
            <a:r>
              <a:rPr lang="it-IT" dirty="0" smtClean="0"/>
              <a:t>I </a:t>
            </a:r>
            <a:r>
              <a:rPr lang="it-IT" dirty="0"/>
              <a:t>testi e i canti di questi pii esercizi </a:t>
            </a:r>
          </a:p>
          <a:p>
            <a:r>
              <a:rPr lang="it-IT" dirty="0"/>
              <a:t>s</a:t>
            </a:r>
            <a:r>
              <a:rPr lang="it-IT" dirty="0" smtClean="0"/>
              <a:t>iano in </a:t>
            </a:r>
            <a:r>
              <a:rPr lang="it-IT" dirty="0"/>
              <a:t>armonia con lo spirito liturgico</a:t>
            </a:r>
            <a:r>
              <a:rPr lang="it-IT" dirty="0" smtClean="0"/>
              <a:t>.</a:t>
            </a:r>
          </a:p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040" y="1193931"/>
            <a:ext cx="7695438" cy="430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64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sto"/>
          <p:cNvSpPr txBox="1"/>
          <p:nvPr/>
        </p:nvSpPr>
        <p:spPr>
          <a:xfrm>
            <a:off x="5689598" y="3125671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3" name="Ovale 2"/>
          <p:cNvSpPr/>
          <p:nvPr/>
        </p:nvSpPr>
        <p:spPr>
          <a:xfrm>
            <a:off x="4923026" y="5272987"/>
            <a:ext cx="14789152" cy="6895822"/>
          </a:xfrm>
          <a:prstGeom prst="ellipse">
            <a:avLst/>
          </a:prstGeom>
          <a:solidFill>
            <a:srgbClr val="0070C0"/>
          </a:solidFill>
          <a:ln w="1905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Si </a:t>
            </a:r>
            <a:r>
              <a:rPr lang="it-IT" dirty="0">
                <a:solidFill>
                  <a:schemeClr val="bg1"/>
                </a:solidFill>
              </a:rPr>
              <a:t>raccomanda che l’ufficio della lettura e le lodi mattutine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di </a:t>
            </a:r>
            <a:r>
              <a:rPr lang="it-IT" dirty="0">
                <a:solidFill>
                  <a:schemeClr val="bg1"/>
                </a:solidFill>
              </a:rPr>
              <a:t>questo giorno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siano </a:t>
            </a:r>
            <a:r>
              <a:rPr lang="it-IT" dirty="0">
                <a:solidFill>
                  <a:schemeClr val="bg1"/>
                </a:solidFill>
              </a:rPr>
              <a:t>celebrati nelle</a:t>
            </a:r>
          </a:p>
          <a:p>
            <a:r>
              <a:rPr lang="it-IT" dirty="0">
                <a:solidFill>
                  <a:schemeClr val="bg1"/>
                </a:solidFill>
              </a:rPr>
              <a:t>chiese con la partecipazione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    del popolo      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uperclarendon Regular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338304" y="5578321"/>
            <a:ext cx="1958595" cy="656590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n. </a:t>
            </a: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62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727" y="1001522"/>
            <a:ext cx="4857750" cy="3238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sto"/>
          <p:cNvSpPr txBox="1"/>
          <p:nvPr/>
        </p:nvSpPr>
        <p:spPr>
          <a:xfrm>
            <a:off x="5689598" y="3125671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3" name="Ovale 2"/>
          <p:cNvSpPr/>
          <p:nvPr/>
        </p:nvSpPr>
        <p:spPr>
          <a:xfrm>
            <a:off x="4846320" y="5317340"/>
            <a:ext cx="14478762" cy="7068939"/>
          </a:xfrm>
          <a:prstGeom prst="ellipse">
            <a:avLst/>
          </a:prstGeom>
          <a:solidFill>
            <a:srgbClr val="7030A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4000" dirty="0" smtClean="0">
                <a:solidFill>
                  <a:schemeClr val="bg1"/>
                </a:solidFill>
              </a:rPr>
              <a:t>Si </a:t>
            </a:r>
            <a:r>
              <a:rPr lang="it-IT" sz="4000" dirty="0">
                <a:solidFill>
                  <a:schemeClr val="bg1"/>
                </a:solidFill>
              </a:rPr>
              <a:t>rispetti religiosamente e fedelmente la struttura dell’azione liturgica </a:t>
            </a:r>
            <a:endParaRPr lang="it-IT" sz="4000" dirty="0" smtClean="0">
              <a:solidFill>
                <a:schemeClr val="bg1"/>
              </a:solidFill>
            </a:endParaRPr>
          </a:p>
          <a:p>
            <a:r>
              <a:rPr lang="it-IT" sz="4000" dirty="0" smtClean="0">
                <a:solidFill>
                  <a:schemeClr val="bg1"/>
                </a:solidFill>
              </a:rPr>
              <a:t>della </a:t>
            </a:r>
            <a:r>
              <a:rPr lang="it-IT" sz="4000" dirty="0">
                <a:solidFill>
                  <a:schemeClr val="bg1"/>
                </a:solidFill>
              </a:rPr>
              <a:t>passione del Signore</a:t>
            </a:r>
          </a:p>
          <a:p>
            <a:r>
              <a:rPr lang="it-IT" sz="4000" dirty="0">
                <a:solidFill>
                  <a:schemeClr val="bg1"/>
                </a:solidFill>
              </a:rPr>
              <a:t>(liturgia della parola, adorazione della croce e santa comunione), che proviene dall’antica tradizione </a:t>
            </a:r>
            <a:r>
              <a:rPr lang="it-IT" sz="4000" dirty="0" smtClean="0">
                <a:solidFill>
                  <a:schemeClr val="bg1"/>
                </a:solidFill>
              </a:rPr>
              <a:t>della Chiesa</a:t>
            </a:r>
            <a:r>
              <a:rPr lang="it-IT" sz="4000" dirty="0">
                <a:solidFill>
                  <a:schemeClr val="bg1"/>
                </a:solidFill>
              </a:rPr>
              <a:t>. </a:t>
            </a:r>
            <a:endParaRPr lang="it-IT" sz="4000" dirty="0" smtClean="0">
              <a:solidFill>
                <a:schemeClr val="bg1"/>
              </a:solidFill>
            </a:endParaRPr>
          </a:p>
          <a:p>
            <a:r>
              <a:rPr lang="it-IT" sz="4000" dirty="0" smtClean="0">
                <a:solidFill>
                  <a:schemeClr val="bg1"/>
                </a:solidFill>
              </a:rPr>
              <a:t>A </a:t>
            </a:r>
            <a:r>
              <a:rPr lang="it-IT" sz="4000" dirty="0">
                <a:solidFill>
                  <a:schemeClr val="bg1"/>
                </a:solidFill>
              </a:rPr>
              <a:t>nessuno è lecito apportarvi cambiamenti </a:t>
            </a:r>
            <a:endParaRPr lang="it-IT" sz="4000" dirty="0" smtClean="0">
              <a:solidFill>
                <a:schemeClr val="bg1"/>
              </a:solidFill>
            </a:endParaRPr>
          </a:p>
          <a:p>
            <a:r>
              <a:rPr lang="it-IT" sz="4000" dirty="0" smtClean="0">
                <a:solidFill>
                  <a:schemeClr val="bg1"/>
                </a:solidFill>
              </a:rPr>
              <a:t>di </a:t>
            </a:r>
            <a:r>
              <a:rPr lang="it-IT" sz="4000" dirty="0">
                <a:solidFill>
                  <a:schemeClr val="bg1"/>
                </a:solidFill>
              </a:rPr>
              <a:t>proprio arbitrio.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uperclarendon Regular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531602" y="5539756"/>
            <a:ext cx="3513582" cy="656590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n. </a:t>
            </a: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64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377" y="867918"/>
            <a:ext cx="31051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229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sto"/>
          <p:cNvSpPr txBox="1"/>
          <p:nvPr/>
        </p:nvSpPr>
        <p:spPr>
          <a:xfrm>
            <a:off x="5689598" y="3125671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3" name="Ovale 2"/>
          <p:cNvSpPr/>
          <p:nvPr/>
        </p:nvSpPr>
        <p:spPr>
          <a:xfrm>
            <a:off x="3815715" y="4684322"/>
            <a:ext cx="17640300" cy="80210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Il </a:t>
            </a:r>
            <a:r>
              <a:rPr lang="it-IT" dirty="0">
                <a:solidFill>
                  <a:schemeClr val="bg1"/>
                </a:solidFill>
              </a:rPr>
              <a:t>sacerdote e i ministri si recano all’altare in silenzio, senza canto.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Se </a:t>
            </a:r>
            <a:r>
              <a:rPr lang="it-IT" dirty="0">
                <a:solidFill>
                  <a:schemeClr val="bg1"/>
                </a:solidFill>
              </a:rPr>
              <a:t>vengono dette parole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d</a:t>
            </a:r>
            <a:r>
              <a:rPr lang="it-IT" dirty="0" smtClean="0">
                <a:solidFill>
                  <a:schemeClr val="bg1"/>
                </a:solidFill>
              </a:rPr>
              <a:t>i introduzione</a:t>
            </a:r>
            <a:r>
              <a:rPr lang="it-IT" dirty="0">
                <a:solidFill>
                  <a:schemeClr val="bg1"/>
                </a:solidFill>
              </a:rPr>
              <a:t>,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ciò </a:t>
            </a:r>
            <a:r>
              <a:rPr lang="it-IT" dirty="0">
                <a:solidFill>
                  <a:schemeClr val="bg1"/>
                </a:solidFill>
              </a:rPr>
              <a:t>sia fatto prima dell’ingresso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dei </a:t>
            </a:r>
            <a:r>
              <a:rPr lang="it-IT" dirty="0">
                <a:solidFill>
                  <a:schemeClr val="bg1"/>
                </a:solidFill>
              </a:rPr>
              <a:t>ministri.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uperclarendon Regular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1519154" y="5623305"/>
            <a:ext cx="2233422" cy="656590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n. </a:t>
            </a: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65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675" y="1069224"/>
            <a:ext cx="21526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21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sto"/>
          <p:cNvSpPr txBox="1"/>
          <p:nvPr/>
        </p:nvSpPr>
        <p:spPr>
          <a:xfrm>
            <a:off x="5689598" y="3125671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3" name="Ovale 2"/>
          <p:cNvSpPr/>
          <p:nvPr/>
        </p:nvSpPr>
        <p:spPr>
          <a:xfrm>
            <a:off x="3629025" y="4562475"/>
            <a:ext cx="17811750" cy="8194003"/>
          </a:xfrm>
          <a:prstGeom prst="ellipse">
            <a:avLst/>
          </a:prstGeom>
          <a:solidFill>
            <a:srgbClr val="7030A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Le </a:t>
            </a:r>
            <a:r>
              <a:rPr lang="it-IT" dirty="0">
                <a:solidFill>
                  <a:schemeClr val="bg1"/>
                </a:solidFill>
              </a:rPr>
              <a:t>letture siano proclamate integralmente. Il salmo responsoriale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e </a:t>
            </a:r>
            <a:r>
              <a:rPr lang="it-IT" dirty="0">
                <a:solidFill>
                  <a:schemeClr val="bg1"/>
                </a:solidFill>
              </a:rPr>
              <a:t>il canto al Vangelo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v</a:t>
            </a:r>
            <a:r>
              <a:rPr lang="it-IT" dirty="0" smtClean="0">
                <a:solidFill>
                  <a:schemeClr val="bg1"/>
                </a:solidFill>
              </a:rPr>
              <a:t>engono eseguiti </a:t>
            </a:r>
            <a:r>
              <a:rPr lang="it-IT" dirty="0">
                <a:solidFill>
                  <a:schemeClr val="bg1"/>
                </a:solidFill>
              </a:rPr>
              <a:t>nel modo consueto.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La </a:t>
            </a:r>
            <a:r>
              <a:rPr lang="it-IT" dirty="0">
                <a:solidFill>
                  <a:schemeClr val="bg1"/>
                </a:solidFill>
              </a:rPr>
              <a:t>storia della passione del Signore secondo Giovanni si canta o si legge</a:t>
            </a:r>
          </a:p>
          <a:p>
            <a:r>
              <a:rPr lang="it-IT" dirty="0">
                <a:solidFill>
                  <a:schemeClr val="bg1"/>
                </a:solidFill>
              </a:rPr>
              <a:t>come nella domenica precedente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uperclarendon Regular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899648" y="5092953"/>
            <a:ext cx="2394966" cy="656590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n. </a:t>
            </a: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66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564" y="1077786"/>
            <a:ext cx="48291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2781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sto"/>
          <p:cNvSpPr txBox="1"/>
          <p:nvPr/>
        </p:nvSpPr>
        <p:spPr>
          <a:xfrm>
            <a:off x="5689598" y="3125671"/>
            <a:ext cx="1524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2" name="Rettangolo 1"/>
          <p:cNvSpPr/>
          <p:nvPr/>
        </p:nvSpPr>
        <p:spPr>
          <a:xfrm>
            <a:off x="20248309" y="5053406"/>
            <a:ext cx="1959102" cy="656590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n. </a:t>
            </a: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68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652713" y="5981905"/>
            <a:ext cx="19764374" cy="6258123"/>
          </a:xfrm>
          <a:prstGeom prst="rect">
            <a:avLst/>
          </a:prstGeom>
          <a:solidFill>
            <a:srgbClr val="00206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La croce da mostrare al popolo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sia </a:t>
            </a:r>
            <a:r>
              <a:rPr lang="it-IT" dirty="0">
                <a:solidFill>
                  <a:schemeClr val="bg1"/>
                </a:solidFill>
              </a:rPr>
              <a:t>sufficientemente grande e di pregio </a:t>
            </a:r>
            <a:r>
              <a:rPr lang="it-IT" dirty="0" smtClean="0">
                <a:solidFill>
                  <a:schemeClr val="bg1"/>
                </a:solidFill>
              </a:rPr>
              <a:t>artistico…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Tutto </a:t>
            </a:r>
            <a:r>
              <a:rPr lang="it-IT" dirty="0">
                <a:solidFill>
                  <a:schemeClr val="bg1"/>
                </a:solidFill>
              </a:rPr>
              <a:t>questo rito si compia con lo splendore di</a:t>
            </a:r>
          </a:p>
          <a:p>
            <a:r>
              <a:rPr lang="it-IT" dirty="0">
                <a:solidFill>
                  <a:schemeClr val="bg1"/>
                </a:solidFill>
              </a:rPr>
              <a:t>dignità che conviene a tale mistero della nostra salvezza: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sia </a:t>
            </a:r>
            <a:r>
              <a:rPr lang="it-IT" dirty="0">
                <a:solidFill>
                  <a:schemeClr val="bg1"/>
                </a:solidFill>
              </a:rPr>
              <a:t>l’invito fatto nel mostrare la santa croce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c</a:t>
            </a:r>
            <a:r>
              <a:rPr lang="it-IT" dirty="0" smtClean="0">
                <a:solidFill>
                  <a:schemeClr val="bg1"/>
                </a:solidFill>
              </a:rPr>
              <a:t>he la </a:t>
            </a:r>
            <a:r>
              <a:rPr lang="it-IT" dirty="0">
                <a:solidFill>
                  <a:schemeClr val="bg1"/>
                </a:solidFill>
              </a:rPr>
              <a:t>risposta data dal popolo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si </a:t>
            </a:r>
            <a:r>
              <a:rPr lang="it-IT" dirty="0">
                <a:solidFill>
                  <a:schemeClr val="bg1"/>
                </a:solidFill>
              </a:rPr>
              <a:t>eseguano con il canto</a:t>
            </a:r>
            <a:r>
              <a:rPr lang="it-IT" dirty="0" smtClean="0">
                <a:solidFill>
                  <a:schemeClr val="bg1"/>
                </a:solidFill>
              </a:rPr>
              <a:t>.</a:t>
            </a:r>
            <a:endParaRPr lang="it-IT" sz="3600" dirty="0">
              <a:solidFill>
                <a:schemeClr val="bg1"/>
              </a:solidFill>
            </a:endParaRPr>
          </a:p>
          <a:p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178" y="813256"/>
            <a:ext cx="4046726" cy="46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599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sto"/>
          <p:cNvSpPr txBox="1"/>
          <p:nvPr/>
        </p:nvSpPr>
        <p:spPr>
          <a:xfrm>
            <a:off x="5689600" y="3130549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156" name="Testo"/>
          <p:cNvSpPr txBox="1"/>
          <p:nvPr/>
        </p:nvSpPr>
        <p:spPr>
          <a:xfrm>
            <a:off x="5816600" y="3257549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2" name="Rettangolo 1"/>
          <p:cNvSpPr/>
          <p:nvPr/>
        </p:nvSpPr>
        <p:spPr>
          <a:xfrm>
            <a:off x="5431536" y="6467691"/>
            <a:ext cx="15749778" cy="4103688"/>
          </a:xfrm>
          <a:prstGeom prst="rect">
            <a:avLst/>
          </a:prstGeom>
          <a:solidFill>
            <a:srgbClr val="EEEEEE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dirty="0"/>
              <a:t>Durante l’adorazione </a:t>
            </a:r>
            <a:r>
              <a:rPr lang="it-IT" dirty="0" smtClean="0"/>
              <a:t>della croce </a:t>
            </a:r>
          </a:p>
          <a:p>
            <a:r>
              <a:rPr lang="it-IT" dirty="0" smtClean="0"/>
              <a:t>si </a:t>
            </a:r>
            <a:r>
              <a:rPr lang="it-IT" dirty="0"/>
              <a:t>cantino le </a:t>
            </a:r>
            <a:r>
              <a:rPr lang="it-IT" dirty="0">
                <a:solidFill>
                  <a:srgbClr val="FF0000"/>
                </a:solidFill>
              </a:rPr>
              <a:t>antifone</a:t>
            </a:r>
            <a:r>
              <a:rPr lang="it-IT" dirty="0"/>
              <a:t>, i «</a:t>
            </a:r>
            <a:r>
              <a:rPr lang="it-IT" dirty="0">
                <a:solidFill>
                  <a:srgbClr val="FF0000"/>
                </a:solidFill>
              </a:rPr>
              <a:t>Lamenti del Signore</a:t>
            </a:r>
            <a:r>
              <a:rPr lang="it-IT" dirty="0"/>
              <a:t>» e l’</a:t>
            </a:r>
            <a:r>
              <a:rPr lang="it-IT" dirty="0">
                <a:solidFill>
                  <a:srgbClr val="FF0000"/>
                </a:solidFill>
              </a:rPr>
              <a:t>inno</a:t>
            </a:r>
            <a:r>
              <a:rPr lang="it-IT" dirty="0"/>
              <a:t>, che ricordano in modo lirico la storia della</a:t>
            </a:r>
          </a:p>
          <a:p>
            <a:r>
              <a:rPr lang="it-IT" dirty="0"/>
              <a:t>salvezza, oppure </a:t>
            </a:r>
            <a:r>
              <a:rPr lang="it-IT" dirty="0">
                <a:solidFill>
                  <a:srgbClr val="FF0000"/>
                </a:solidFill>
              </a:rPr>
              <a:t>altri canti adatti </a:t>
            </a:r>
            <a:endParaRPr lang="it-IT" dirty="0" smtClean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005804" y="9750036"/>
            <a:ext cx="2043684" cy="656590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n. </a:t>
            </a: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69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  <p:pic>
        <p:nvPicPr>
          <p:cNvPr id="5" name="Da sempre ti ho am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6062" y="10571379"/>
            <a:ext cx="1302544" cy="1302544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5991225" y="11282440"/>
            <a:ext cx="6057900" cy="1182965"/>
          </a:xfrm>
          <a:prstGeom prst="ellipse">
            <a:avLst/>
          </a:prstGeom>
          <a:solidFill>
            <a:srgbClr val="EEEEEE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Antonio Parisi: «Da sempre ti ho amato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528" y="928975"/>
            <a:ext cx="7137463" cy="47496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sto"/>
          <p:cNvSpPr txBox="1"/>
          <p:nvPr/>
        </p:nvSpPr>
        <p:spPr>
          <a:xfrm>
            <a:off x="5689600" y="3130549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156" name="Testo"/>
          <p:cNvSpPr txBox="1"/>
          <p:nvPr/>
        </p:nvSpPr>
        <p:spPr>
          <a:xfrm>
            <a:off x="5816600" y="3257549"/>
            <a:ext cx="1524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pic>
        <p:nvPicPr>
          <p:cNvPr id="7" name="G. P. da Palestrina - POPULE ME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9208" y="585216"/>
            <a:ext cx="19870700" cy="111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68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592544" y="12118085"/>
            <a:ext cx="2694432" cy="656590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n. </a:t>
            </a: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uperclarendon Regular"/>
                <a:ea typeface="Superclarendon Regular"/>
                <a:cs typeface="Superclarendon Regular"/>
                <a:sym typeface="Superclarendon Regular"/>
              </a:rPr>
              <a:t>70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uperclarendon Regular"/>
              <a:ea typeface="Superclarendon Regular"/>
              <a:cs typeface="Superclarendon Regular"/>
              <a:sym typeface="Superclarendon Regular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464" y="827212"/>
            <a:ext cx="7150704" cy="409299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910376" y="5152075"/>
            <a:ext cx="1448409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Il sacerdote canta l’invito alla preghiera del Signore che tutti eseguono con </a:t>
            </a:r>
            <a:r>
              <a:rPr lang="it-IT" dirty="0" smtClean="0">
                <a:solidFill>
                  <a:schemeClr val="bg1"/>
                </a:solidFill>
              </a:rPr>
              <a:t>il canto</a:t>
            </a:r>
            <a:r>
              <a:rPr lang="it-IT" dirty="0">
                <a:solidFill>
                  <a:schemeClr val="bg1"/>
                </a:solidFill>
              </a:rPr>
              <a:t>.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Non </a:t>
            </a:r>
            <a:r>
              <a:rPr lang="it-IT" dirty="0">
                <a:solidFill>
                  <a:schemeClr val="bg1"/>
                </a:solidFill>
              </a:rPr>
              <a:t>si dà il segno della pace.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La comunione si distribuisce </a:t>
            </a:r>
          </a:p>
          <a:p>
            <a:r>
              <a:rPr lang="it-IT" dirty="0">
                <a:solidFill>
                  <a:schemeClr val="bg1"/>
                </a:solidFill>
              </a:rPr>
              <a:t>secondo il rito descritto nel messale. </a:t>
            </a:r>
          </a:p>
          <a:p>
            <a:r>
              <a:rPr lang="it-IT" dirty="0">
                <a:solidFill>
                  <a:schemeClr val="bg1"/>
                </a:solidFill>
              </a:rPr>
              <a:t>Durante la comunione </a:t>
            </a:r>
          </a:p>
          <a:p>
            <a:r>
              <a:rPr lang="it-IT" dirty="0">
                <a:solidFill>
                  <a:schemeClr val="bg1"/>
                </a:solidFill>
              </a:rPr>
              <a:t>si può cantare il salmo 21 </a:t>
            </a:r>
          </a:p>
          <a:p>
            <a:r>
              <a:rPr lang="it-IT" dirty="0">
                <a:solidFill>
                  <a:schemeClr val="bg1"/>
                </a:solidFill>
              </a:rPr>
              <a:t>o un altro canto adatto.</a:t>
            </a:r>
          </a:p>
        </p:txBody>
      </p:sp>
    </p:spTree>
    <p:extLst>
      <p:ext uri="{BB962C8B-B14F-4D97-AF65-F5344CB8AC3E}">
        <p14:creationId xmlns:p14="http://schemas.microsoft.com/office/powerpoint/2010/main" val="192912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6">
  <a:themeElements>
    <a:clrScheme name="New_Template6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EEEE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uperclarendon Regular"/>
            <a:ea typeface="Superclarendon Regular"/>
            <a:cs typeface="Superclarendon Regular"/>
            <a:sym typeface="Superclarendon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uperclarendon Regular"/>
            <a:ea typeface="Superclarendon Regular"/>
            <a:cs typeface="Superclarendon Regular"/>
            <a:sym typeface="Superclarendon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6">
  <a:themeElements>
    <a:clrScheme name="New_Template6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EEEE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uperclarendon Regular"/>
            <a:ea typeface="Superclarendon Regular"/>
            <a:cs typeface="Superclarendon Regular"/>
            <a:sym typeface="Superclarendon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uperclarendon Regular"/>
            <a:ea typeface="Superclarendon Regular"/>
            <a:cs typeface="Superclarendon Regular"/>
            <a:sym typeface="Superclarendon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348</TotalTime>
  <Words>369</Words>
  <Application>Microsoft Office PowerPoint</Application>
  <PresentationFormat>Personalizzato</PresentationFormat>
  <Paragraphs>73</Paragraphs>
  <Slides>11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Helvetica Neue</vt:lpstr>
      <vt:lpstr>Helvetica Neue Bold Condensed</vt:lpstr>
      <vt:lpstr>Superclarendon Regular</vt:lpstr>
      <vt:lpstr>Times Roman</vt:lpstr>
      <vt:lpstr>New_Template6</vt:lpstr>
      <vt:lpstr>V.  IL VENERDI’ NELLA PASSIONE DEL SIGNORE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Alfabetizzazione musicale LEZIONI DI RITMICA</dc:title>
  <dc:creator>antonio</dc:creator>
  <cp:lastModifiedBy>uno</cp:lastModifiedBy>
  <cp:revision>19</cp:revision>
  <dcterms:modified xsi:type="dcterms:W3CDTF">2021-03-08T11:53:44Z</dcterms:modified>
</cp:coreProperties>
</file>